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22"/>
  </p:notesMasterIdLst>
  <p:sldIdLst>
    <p:sldId id="256" r:id="rId3"/>
    <p:sldId id="29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6" r:id="rId13"/>
    <p:sldId id="313" r:id="rId14"/>
    <p:sldId id="302" r:id="rId15"/>
    <p:sldId id="314" r:id="rId16"/>
    <p:sldId id="281" r:id="rId17"/>
    <p:sldId id="282" r:id="rId18"/>
    <p:sldId id="283" r:id="rId19"/>
    <p:sldId id="284" r:id="rId20"/>
    <p:sldId id="271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22763" autoAdjust="0"/>
    <p:restoredTop sz="94713" autoAdjust="0"/>
  </p:normalViewPr>
  <p:slideViewPr>
    <p:cSldViewPr>
      <p:cViewPr varScale="1">
        <p:scale>
          <a:sx n="67" d="100"/>
          <a:sy n="67" d="100"/>
        </p:scale>
        <p:origin x="-89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CC9987-AE10-4685-9B5B-4577F1D5BB4C}" type="datetimeFigureOut">
              <a:rPr lang="en-US" smtClean="0"/>
              <a:pPr/>
              <a:t>2/16/2014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D8454A-404F-4DF1-8F43-7DDF83BF3B6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8454A-404F-4DF1-8F43-7DDF83BF3B63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8454A-404F-4DF1-8F43-7DDF83BF3B63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project\ctl\web powerpoint\utm\bi\Slide-UTM-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6351"/>
            <a:ext cx="9144000" cy="6864351"/>
          </a:xfrm>
          <a:prstGeom prst="rect">
            <a:avLst/>
          </a:prstGeom>
          <a:noFill/>
        </p:spPr>
      </p:pic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40544" y="1513880"/>
            <a:ext cx="8062912" cy="1470025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40544" y="2987872"/>
            <a:ext cx="8062912" cy="2169320"/>
          </a:xfrm>
        </p:spPr>
        <p:txBody>
          <a:bodyPr>
            <a:normAutofit/>
          </a:bodyPr>
          <a:lstStyle>
            <a:lvl1pPr marL="0" marR="36576" indent="0" algn="l">
              <a:spcBef>
                <a:spcPts val="0"/>
              </a:spcBef>
              <a:buNone/>
              <a:defRPr sz="240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371600" y="6160219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71BF1CCF-7666-4D44-83CF-B1D9081B196F}" type="datetime1">
              <a:rPr lang="en-US" smtClean="0"/>
              <a:pPr/>
              <a:t>2/16/2014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Date Placeholder 8"/>
          <p:cNvSpPr txBox="1">
            <a:spLocks/>
          </p:cNvSpPr>
          <p:nvPr userDrawn="1"/>
        </p:nvSpPr>
        <p:spPr>
          <a:xfrm>
            <a:off x="6588224" y="6439616"/>
            <a:ext cx="2133600" cy="301752"/>
          </a:xfrm>
          <a:prstGeom prst="rect">
            <a:avLst/>
          </a:prstGeom>
        </p:spPr>
        <p:txBody>
          <a:bodyPr vert="horz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81A9FF-1E9C-4B66-B4A0-EADB765782FB}" type="datetime1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2/16/2014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28"/>
          <p:cNvSpPr txBox="1">
            <a:spLocks/>
          </p:cNvSpPr>
          <p:nvPr userDrawn="1"/>
        </p:nvSpPr>
        <p:spPr>
          <a:xfrm>
            <a:off x="8641080" y="6429201"/>
            <a:ext cx="502920" cy="365125"/>
          </a:xfrm>
          <a:prstGeom prst="rect">
            <a:avLst/>
          </a:prstGeom>
        </p:spPr>
        <p:txBody>
          <a:bodyPr vert="horz"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6FD205-8D79-439C-A802-2377436AEC8A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8"/>
          <p:cNvSpPr txBox="1">
            <a:spLocks/>
          </p:cNvSpPr>
          <p:nvPr userDrawn="1"/>
        </p:nvSpPr>
        <p:spPr>
          <a:xfrm>
            <a:off x="6588224" y="6439616"/>
            <a:ext cx="2133600" cy="301752"/>
          </a:xfrm>
          <a:prstGeom prst="rect">
            <a:avLst/>
          </a:prstGeom>
        </p:spPr>
        <p:txBody>
          <a:bodyPr vert="horz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81A9FF-1E9C-4B66-B4A0-EADB765782FB}" type="datetime1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2/16/2014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Slide Number Placeholder 28"/>
          <p:cNvSpPr txBox="1">
            <a:spLocks/>
          </p:cNvSpPr>
          <p:nvPr userDrawn="1"/>
        </p:nvSpPr>
        <p:spPr>
          <a:xfrm>
            <a:off x="8641080" y="6429201"/>
            <a:ext cx="502920" cy="365125"/>
          </a:xfrm>
          <a:prstGeom prst="rect">
            <a:avLst/>
          </a:prstGeom>
        </p:spPr>
        <p:txBody>
          <a:bodyPr vert="horz"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6FD205-8D79-439C-A802-2377436AEC8A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1113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980728"/>
            <a:ext cx="8229600" cy="110410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BA6BE-7F97-411F-9CC5-5AB35133F2B3}" type="datetime1">
              <a:rPr lang="en-US" smtClean="0"/>
              <a:pPr/>
              <a:t>2/16/2014</a:t>
            </a:fld>
            <a:endParaRPr lang="en-US"/>
          </a:p>
        </p:txBody>
      </p:sp>
      <p:sp>
        <p:nvSpPr>
          <p:cNvPr id="8" name="Slide Number Placeholder 28"/>
          <p:cNvSpPr txBox="1">
            <a:spLocks/>
          </p:cNvSpPr>
          <p:nvPr userDrawn="1"/>
        </p:nvSpPr>
        <p:spPr>
          <a:xfrm>
            <a:off x="8460432" y="6448251"/>
            <a:ext cx="502920" cy="365125"/>
          </a:xfrm>
          <a:prstGeom prst="rect">
            <a:avLst/>
          </a:prstGeom>
        </p:spPr>
        <p:txBody>
          <a:bodyPr vert="horz"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6FD205-8D79-439C-A802-2377436AEC8A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5632" y="6362700"/>
            <a:ext cx="2133600" cy="304800"/>
          </a:xfrm>
        </p:spPr>
        <p:txBody>
          <a:bodyPr/>
          <a:lstStyle/>
          <a:p>
            <a:fld id="{4C3E4E52-550E-4B84-9D4F-14979F5A0D6E}" type="datetime1">
              <a:rPr lang="en-US" smtClean="0"/>
              <a:pPr/>
              <a:t>2/16/2014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4502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00709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Slide Number Placeholder 28"/>
          <p:cNvSpPr txBox="1">
            <a:spLocks/>
          </p:cNvSpPr>
          <p:nvPr userDrawn="1"/>
        </p:nvSpPr>
        <p:spPr>
          <a:xfrm>
            <a:off x="107504" y="5733256"/>
            <a:ext cx="502920" cy="365125"/>
          </a:xfrm>
          <a:prstGeom prst="rect">
            <a:avLst/>
          </a:prstGeom>
        </p:spPr>
        <p:txBody>
          <a:bodyPr vert="horz"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6FD205-8D79-439C-A802-2377436AEC8A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32855"/>
            <a:ext cx="4038600" cy="4115545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132855"/>
            <a:ext cx="4038600" cy="4115545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980728"/>
            <a:ext cx="8229600" cy="110410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8224" y="6453336"/>
            <a:ext cx="2133600" cy="301752"/>
          </a:xfrm>
        </p:spPr>
        <p:txBody>
          <a:bodyPr/>
          <a:lstStyle/>
          <a:p>
            <a:fld id="{BB81A9FF-1E9C-4B66-B4A0-EADB765782FB}" type="datetime1">
              <a:rPr lang="en-US" smtClean="0"/>
              <a:pPr/>
              <a:t>2/16/2014</a:t>
            </a:fld>
            <a:endParaRPr lang="en-US"/>
          </a:p>
        </p:txBody>
      </p:sp>
      <p:sp>
        <p:nvSpPr>
          <p:cNvPr id="14" name="Slide Number Placeholder 28"/>
          <p:cNvSpPr txBox="1">
            <a:spLocks/>
          </p:cNvSpPr>
          <p:nvPr userDrawn="1"/>
        </p:nvSpPr>
        <p:spPr>
          <a:xfrm>
            <a:off x="8677592" y="6429201"/>
            <a:ext cx="502920" cy="365125"/>
          </a:xfrm>
          <a:prstGeom prst="rect">
            <a:avLst/>
          </a:prstGeom>
        </p:spPr>
        <p:txBody>
          <a:bodyPr vert="horz"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6FD205-8D79-439C-A802-2377436AEC8A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8"/>
          <p:cNvSpPr txBox="1">
            <a:spLocks/>
          </p:cNvSpPr>
          <p:nvPr userDrawn="1"/>
        </p:nvSpPr>
        <p:spPr>
          <a:xfrm>
            <a:off x="8641080" y="6419676"/>
            <a:ext cx="502920" cy="365125"/>
          </a:xfrm>
          <a:prstGeom prst="rect">
            <a:avLst/>
          </a:prstGeom>
        </p:spPr>
        <p:txBody>
          <a:bodyPr vert="horz"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6FD205-8D79-439C-A802-2377436AEC8A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90732"/>
            <a:ext cx="1063478" cy="5957668"/>
          </a:xfrm>
        </p:spPr>
        <p:txBody>
          <a:bodyPr vert="vert270" anchor="b"/>
          <a:lstStyle>
            <a:lvl1pPr marL="0" algn="ctr">
              <a:defRPr sz="3300" b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2909668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2821276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2897476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22230" y="3350924"/>
            <a:ext cx="6858000" cy="28974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6660232" y="6439616"/>
            <a:ext cx="2133600" cy="301752"/>
          </a:xfrm>
        </p:spPr>
        <p:txBody>
          <a:bodyPr/>
          <a:lstStyle/>
          <a:p>
            <a:fld id="{7D96A02F-3A95-4944-9ABC-E1DA10A11467}" type="datetime1">
              <a:rPr lang="en-US" smtClean="0"/>
              <a:pPr/>
              <a:t>2/16/2014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40718"/>
            <a:ext cx="8229600" cy="1104106"/>
          </a:xfrm>
        </p:spPr>
        <p:txBody>
          <a:bodyPr/>
          <a:lstStyle>
            <a:lvl1pPr>
              <a:defRPr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8"/>
          <p:cNvSpPr txBox="1">
            <a:spLocks/>
          </p:cNvSpPr>
          <p:nvPr userDrawn="1"/>
        </p:nvSpPr>
        <p:spPr>
          <a:xfrm>
            <a:off x="6588224" y="6439616"/>
            <a:ext cx="2133600" cy="301752"/>
          </a:xfrm>
          <a:prstGeom prst="rect">
            <a:avLst/>
          </a:prstGeom>
        </p:spPr>
        <p:txBody>
          <a:bodyPr vert="horz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81A9FF-1E9C-4B66-B4A0-EADB765782FB}" type="datetime1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2/16/2014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28"/>
          <p:cNvSpPr txBox="1">
            <a:spLocks/>
          </p:cNvSpPr>
          <p:nvPr userDrawn="1"/>
        </p:nvSpPr>
        <p:spPr>
          <a:xfrm>
            <a:off x="8641080" y="6429201"/>
            <a:ext cx="502920" cy="365125"/>
          </a:xfrm>
          <a:prstGeom prst="rect">
            <a:avLst/>
          </a:prstGeom>
        </p:spPr>
        <p:txBody>
          <a:bodyPr vert="horz"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6FD205-8D79-439C-A802-2377436AEC8A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8"/>
          <p:cNvSpPr txBox="1">
            <a:spLocks/>
          </p:cNvSpPr>
          <p:nvPr userDrawn="1"/>
        </p:nvSpPr>
        <p:spPr>
          <a:xfrm>
            <a:off x="6588224" y="6439616"/>
            <a:ext cx="2133600" cy="301752"/>
          </a:xfrm>
          <a:prstGeom prst="rect">
            <a:avLst/>
          </a:prstGeom>
        </p:spPr>
        <p:txBody>
          <a:bodyPr vert="horz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81A9FF-1E9C-4B66-B4A0-EADB765782FB}" type="datetime1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2/16/2014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28"/>
          <p:cNvSpPr txBox="1">
            <a:spLocks/>
          </p:cNvSpPr>
          <p:nvPr userDrawn="1"/>
        </p:nvSpPr>
        <p:spPr>
          <a:xfrm>
            <a:off x="8641080" y="6429201"/>
            <a:ext cx="502920" cy="365125"/>
          </a:xfrm>
          <a:prstGeom prst="rect">
            <a:avLst/>
          </a:prstGeom>
        </p:spPr>
        <p:txBody>
          <a:bodyPr vert="horz"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6FD205-8D79-439C-A802-2377436AEC8A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883105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883105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2836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8"/>
          <p:cNvSpPr txBox="1">
            <a:spLocks/>
          </p:cNvSpPr>
          <p:nvPr userDrawn="1"/>
        </p:nvSpPr>
        <p:spPr>
          <a:xfrm>
            <a:off x="6588224" y="6439616"/>
            <a:ext cx="2133600" cy="301752"/>
          </a:xfrm>
          <a:prstGeom prst="rect">
            <a:avLst/>
          </a:prstGeom>
        </p:spPr>
        <p:txBody>
          <a:bodyPr vert="horz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81A9FF-1E9C-4B66-B4A0-EADB765782FB}" type="datetime1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2/16/2014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28"/>
          <p:cNvSpPr txBox="1">
            <a:spLocks/>
          </p:cNvSpPr>
          <p:nvPr userDrawn="1"/>
        </p:nvSpPr>
        <p:spPr>
          <a:xfrm>
            <a:off x="8641080" y="6429201"/>
            <a:ext cx="502920" cy="365125"/>
          </a:xfrm>
          <a:prstGeom prst="rect">
            <a:avLst/>
          </a:prstGeom>
        </p:spPr>
        <p:txBody>
          <a:bodyPr vert="horz"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6FD205-8D79-439C-A802-2377436AEC8A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914400" cy="6097504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264834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5638800"/>
            <a:ext cx="7333488" cy="6096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8"/>
          <p:cNvSpPr txBox="1">
            <a:spLocks/>
          </p:cNvSpPr>
          <p:nvPr userDrawn="1"/>
        </p:nvSpPr>
        <p:spPr>
          <a:xfrm>
            <a:off x="6588224" y="6439616"/>
            <a:ext cx="2133600" cy="301752"/>
          </a:xfrm>
          <a:prstGeom prst="rect">
            <a:avLst/>
          </a:prstGeom>
        </p:spPr>
        <p:txBody>
          <a:bodyPr vert="horz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81A9FF-1E9C-4B66-B4A0-EADB765782FB}" type="datetime1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2/16/2014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28"/>
          <p:cNvSpPr txBox="1">
            <a:spLocks/>
          </p:cNvSpPr>
          <p:nvPr userDrawn="1"/>
        </p:nvSpPr>
        <p:spPr>
          <a:xfrm>
            <a:off x="8641080" y="6429201"/>
            <a:ext cx="502920" cy="365125"/>
          </a:xfrm>
          <a:prstGeom prst="rect">
            <a:avLst/>
          </a:prstGeom>
        </p:spPr>
        <p:txBody>
          <a:bodyPr vert="horz"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6FD205-8D79-439C-A802-2377436AEC8A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project\ctl\web powerpoint\utm\bi\Slide-UTM-3.jp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31300" cy="6864350"/>
          </a:xfrm>
          <a:prstGeom prst="rect">
            <a:avLst/>
          </a:prstGeom>
          <a:noFill/>
        </p:spPr>
      </p:pic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104106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8229600" cy="46482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16216" y="6453336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bg1"/>
                </a:solidFill>
              </a:defRPr>
            </a:lvl1pPr>
          </a:lstStyle>
          <a:p>
            <a:fld id="{0ABAC977-30FA-477C-9A84-AFCB3E072BCA}" type="datetime1">
              <a:rPr lang="en-US" smtClean="0"/>
              <a:pPr/>
              <a:t>2/16/2014</a:t>
            </a:fld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41080" y="6453336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bg1"/>
                </a:solidFill>
              </a:defRPr>
            </a:lvl1pPr>
          </a:lstStyle>
          <a:p>
            <a:fld id="{746FD205-8D79-439C-A802-2377436AEC8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shade val="48000"/>
                <a:satMod val="230000"/>
              </a:schemeClr>
            </a:gs>
            <a:gs pos="60000">
              <a:schemeClr val="bg1">
                <a:shade val="92000"/>
                <a:satMod val="230000"/>
              </a:schemeClr>
            </a:gs>
            <a:gs pos="89000">
              <a:schemeClr val="bg1">
                <a:tint val="85000"/>
                <a:satMod val="40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480" y="1598935"/>
            <a:ext cx="8062912" cy="1470025"/>
          </a:xfrm>
        </p:spPr>
        <p:txBody>
          <a:bodyPr>
            <a:normAutofit/>
          </a:bodyPr>
          <a:lstStyle/>
          <a:p>
            <a:r>
              <a:rPr lang="en-US" sz="4200" b="1" cap="all" dirty="0" smtClean="0"/>
              <a:t>Accessing LINUX</a:t>
            </a:r>
            <a:endParaRPr lang="en-US" sz="31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544" y="3275904"/>
            <a:ext cx="8062912" cy="2169320"/>
          </a:xfrm>
        </p:spPr>
        <p:txBody>
          <a:bodyPr>
            <a:normAutofit/>
          </a:bodyPr>
          <a:lstStyle/>
          <a:p>
            <a:r>
              <a:rPr lang="en-MY" sz="2000" b="1" dirty="0" smtClean="0">
                <a:solidFill>
                  <a:schemeClr val="accent3">
                    <a:lumMod val="75000"/>
                  </a:schemeClr>
                </a:solidFill>
              </a:rPr>
              <a:t>Associate Professor </a:t>
            </a:r>
            <a:r>
              <a:rPr lang="en-MY" sz="2000" b="1" dirty="0" err="1" smtClean="0">
                <a:solidFill>
                  <a:schemeClr val="accent3">
                    <a:lumMod val="75000"/>
                  </a:schemeClr>
                </a:solidFill>
              </a:rPr>
              <a:t>Noraniah</a:t>
            </a:r>
            <a:r>
              <a:rPr lang="en-MY" sz="2000" b="1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MY" sz="2000" b="1" dirty="0" err="1" smtClean="0">
                <a:solidFill>
                  <a:schemeClr val="accent3">
                    <a:lumMod val="75000"/>
                  </a:schemeClr>
                </a:solidFill>
              </a:rPr>
              <a:t>Mohd</a:t>
            </a:r>
            <a:r>
              <a:rPr lang="en-MY" sz="2000" b="1" dirty="0" smtClean="0">
                <a:solidFill>
                  <a:schemeClr val="accent3">
                    <a:lumMod val="75000"/>
                  </a:schemeClr>
                </a:solidFill>
              </a:rPr>
              <a:t>. </a:t>
            </a:r>
            <a:r>
              <a:rPr lang="en-MY" sz="2000" b="1" dirty="0" err="1" smtClean="0">
                <a:solidFill>
                  <a:schemeClr val="accent3">
                    <a:lumMod val="75000"/>
                  </a:schemeClr>
                </a:solidFill>
              </a:rPr>
              <a:t>Yassin</a:t>
            </a:r>
            <a:endParaRPr lang="en-MY" sz="2000" b="1" dirty="0" smtClean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SCSJ1023 – Programming Technique II</a:t>
            </a:r>
          </a:p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Sem. 2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2013/2014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in again to continue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Open a </a:t>
            </a:r>
            <a:r>
              <a:rPr lang="en-US" i="1" dirty="0" smtClean="0"/>
              <a:t>terminal window </a:t>
            </a:r>
            <a:r>
              <a:rPr lang="en-US" dirty="0" smtClean="0"/>
              <a:t>which appears in the </a:t>
            </a:r>
            <a:r>
              <a:rPr lang="en-US" i="1" dirty="0" smtClean="0"/>
              <a:t>System Tools</a:t>
            </a:r>
            <a:r>
              <a:rPr lang="en-US" dirty="0" smtClean="0"/>
              <a:t> menu.</a:t>
            </a:r>
          </a:p>
          <a:p>
            <a:r>
              <a:rPr lang="en-US" dirty="0" smtClean="0"/>
              <a:t>the command line, also referred to as the </a:t>
            </a:r>
            <a:r>
              <a:rPr lang="en-US" i="1" dirty="0" smtClean="0"/>
              <a:t>shell</a:t>
            </a:r>
            <a:r>
              <a:rPr lang="en-US" dirty="0" smtClean="0"/>
              <a:t> (although the shell is actually a program the provides the command line)</a:t>
            </a:r>
          </a:p>
          <a:p>
            <a:r>
              <a:rPr lang="en-US" dirty="0" smtClean="0"/>
              <a:t>Commands (and virtually everything else) in Unix-like operating systems are </a:t>
            </a:r>
            <a:r>
              <a:rPr lang="en-US" i="1" dirty="0" smtClean="0"/>
              <a:t>case sensitive</a:t>
            </a:r>
            <a:endParaRPr lang="en-US" dirty="0" smtClean="0"/>
          </a:p>
          <a:p>
            <a:r>
              <a:rPr lang="en-US" dirty="0" smtClean="0"/>
              <a:t>Studying the command line also provides insight into how computers really work.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8596" y="571480"/>
            <a:ext cx="8229600" cy="1104106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How to Use The Linux Command Line</a:t>
            </a:r>
            <a:endParaRPr 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714356"/>
            <a:ext cx="9144000" cy="5143536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From </a:t>
            </a:r>
          </a:p>
          <a:p>
            <a:pPr>
              <a:buNone/>
            </a:pPr>
            <a:r>
              <a:rPr lang="en-US" sz="2000" b="1" dirty="0" smtClean="0"/>
              <a:t> 	“Applications” </a:t>
            </a:r>
          </a:p>
          <a:p>
            <a:pPr>
              <a:buNone/>
            </a:pPr>
            <a:r>
              <a:rPr lang="en-US" sz="2000" b="1" dirty="0" smtClean="0"/>
              <a:t>	menu </a:t>
            </a:r>
          </a:p>
          <a:p>
            <a:pPr>
              <a:buNone/>
            </a:pPr>
            <a:r>
              <a:rPr lang="en-US" sz="2000" b="1" dirty="0" smtClean="0"/>
              <a:t>	choose </a:t>
            </a:r>
          </a:p>
          <a:p>
            <a:pPr>
              <a:buNone/>
            </a:pPr>
            <a:r>
              <a:rPr lang="en-US" sz="2000" b="1" dirty="0" smtClean="0"/>
              <a:t>	</a:t>
            </a:r>
            <a:r>
              <a:rPr lang="en-US" sz="2000" b="1" dirty="0" smtClean="0"/>
              <a:t>“System Tools”,</a:t>
            </a:r>
          </a:p>
          <a:p>
            <a:pPr>
              <a:buNone/>
            </a:pPr>
            <a:r>
              <a:rPr lang="en-US" sz="2000" b="1" dirty="0" smtClean="0"/>
              <a:t>	</a:t>
            </a:r>
            <a:r>
              <a:rPr lang="en-US" sz="2000" b="1" dirty="0" smtClean="0"/>
              <a:t>then </a:t>
            </a:r>
          </a:p>
          <a:p>
            <a:pPr>
              <a:buNone/>
            </a:pPr>
            <a:r>
              <a:rPr lang="en-US" sz="2000" b="1" dirty="0" smtClean="0"/>
              <a:t>	</a:t>
            </a:r>
            <a:r>
              <a:rPr lang="en-US" sz="2000" b="1" dirty="0" smtClean="0"/>
              <a:t>click on</a:t>
            </a:r>
          </a:p>
          <a:p>
            <a:pPr>
              <a:buNone/>
            </a:pPr>
            <a:r>
              <a:rPr lang="en-US" sz="2000" b="1" dirty="0" smtClean="0"/>
              <a:t>	“Terminal”</a:t>
            </a:r>
            <a:endParaRPr lang="en-US" sz="20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0"/>
            <a:ext cx="8229600" cy="6429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 Getting the terminal window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43174" y="571480"/>
            <a:ext cx="5715040" cy="6286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85852" y="0"/>
            <a:ext cx="7858148" cy="6172200"/>
          </a:xfrm>
        </p:spPr>
        <p:txBody>
          <a:bodyPr/>
          <a:lstStyle/>
          <a:p>
            <a:r>
              <a:rPr lang="en-US" sz="2000" b="1" dirty="0" smtClean="0"/>
              <a:t>When you get this screen you are ready to interact with your computer using command line instructions. Key-in “exit” to stop.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1000108"/>
            <a:ext cx="7215238" cy="5430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57290" y="0"/>
            <a:ext cx="7786710" cy="1104106"/>
          </a:xfrm>
        </p:spPr>
        <p:txBody>
          <a:bodyPr>
            <a:normAutofit/>
          </a:bodyPr>
          <a:lstStyle/>
          <a:p>
            <a:r>
              <a:rPr lang="en-US" dirty="0" smtClean="0"/>
              <a:t>To create multiple windows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1142984"/>
            <a:ext cx="8929718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pwd</a:t>
            </a:r>
            <a:endParaRPr lang="en-US" dirty="0" smtClean="0"/>
          </a:p>
          <a:p>
            <a:r>
              <a:rPr lang="en-US" dirty="0" err="1" smtClean="0"/>
              <a:t>ls</a:t>
            </a:r>
            <a:endParaRPr lang="en-US" dirty="0" smtClean="0"/>
          </a:p>
          <a:p>
            <a:r>
              <a:rPr lang="en-US" dirty="0" err="1" smtClean="0"/>
              <a:t>cd</a:t>
            </a:r>
            <a:endParaRPr lang="en-US" dirty="0" smtClean="0"/>
          </a:p>
          <a:p>
            <a:r>
              <a:rPr lang="en-US" dirty="0" smtClean="0"/>
              <a:t>touch</a:t>
            </a:r>
          </a:p>
          <a:p>
            <a:r>
              <a:rPr lang="en-US" dirty="0" err="1" smtClean="0"/>
              <a:t>mkdir</a:t>
            </a:r>
            <a:endParaRPr lang="en-US" dirty="0" smtClean="0"/>
          </a:p>
          <a:p>
            <a:r>
              <a:rPr lang="en-US" dirty="0" err="1" smtClean="0"/>
              <a:t>rm</a:t>
            </a:r>
            <a:endParaRPr lang="en-US" dirty="0" smtClean="0"/>
          </a:p>
          <a:p>
            <a:r>
              <a:rPr lang="en-US" dirty="0" err="1" smtClean="0"/>
              <a:t>rmdir</a:t>
            </a:r>
            <a:endParaRPr lang="en-US" dirty="0" smtClean="0"/>
          </a:p>
          <a:p>
            <a:r>
              <a:rPr lang="en-US" dirty="0" smtClean="0"/>
              <a:t>cp</a:t>
            </a:r>
          </a:p>
          <a:p>
            <a:r>
              <a:rPr lang="en-US" dirty="0" err="1" smtClean="0"/>
              <a:t>mv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8596" y="714356"/>
            <a:ext cx="8229600" cy="1104106"/>
          </a:xfrm>
        </p:spPr>
        <p:txBody>
          <a:bodyPr>
            <a:normAutofit/>
          </a:bodyPr>
          <a:lstStyle/>
          <a:p>
            <a:r>
              <a:rPr lang="en-US" b="1" dirty="0" smtClean="0"/>
              <a:t>Basic Linux Commands</a:t>
            </a:r>
            <a:endParaRPr lang="en-US" b="1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57158" y="1785926"/>
            <a:ext cx="8588375" cy="42148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Normally Linux programmers type their programs by using the vi editor.</a:t>
            </a:r>
          </a:p>
          <a:p>
            <a:r>
              <a:rPr lang="en-US" dirty="0" smtClean="0"/>
              <a:t>(we will skip VI due to time constraints)</a:t>
            </a:r>
          </a:p>
          <a:p>
            <a:r>
              <a:rPr lang="en-US" dirty="0" smtClean="0"/>
              <a:t>You can also you any other GUI or text editors (choose from “Applications”)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20" y="571480"/>
            <a:ext cx="8572560" cy="1104106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How to Create a First C++ Program in Linux</a:t>
            </a:r>
            <a:endParaRPr 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related slides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8596" y="785794"/>
            <a:ext cx="8229600" cy="1104106"/>
          </a:xfrm>
        </p:spPr>
        <p:txBody>
          <a:bodyPr>
            <a:normAutofit fontScale="90000"/>
          </a:bodyPr>
          <a:lstStyle/>
          <a:p>
            <a:pPr lvl="1"/>
            <a:r>
              <a:rPr lang="en-US" sz="3600" b="1" dirty="0" smtClean="0">
                <a:latin typeface="+mj-lt"/>
              </a:rPr>
              <a:t>Compiling and Running C++ Programs</a:t>
            </a:r>
            <a:endParaRPr lang="en-US" sz="360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related slides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8596" y="642918"/>
            <a:ext cx="8229600" cy="1104106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Command Completion and How to Use It</a:t>
            </a:r>
            <a:endParaRPr 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 and Answers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Linux can be accessed through dual boot or installed on a VMware workstation </a:t>
            </a:r>
          </a:p>
          <a:p>
            <a:r>
              <a:rPr lang="en-US" dirty="0" smtClean="0"/>
              <a:t>A VMware workstation allows running of multiple operating systems (OS) :</a:t>
            </a:r>
          </a:p>
          <a:p>
            <a:pPr lvl="1"/>
            <a:r>
              <a:rPr lang="en-US" dirty="0" smtClean="0"/>
              <a:t>at the same time</a:t>
            </a:r>
          </a:p>
          <a:p>
            <a:pPr lvl="1"/>
            <a:r>
              <a:rPr lang="en-US" dirty="0" smtClean="0"/>
              <a:t>On the same computer</a:t>
            </a:r>
          </a:p>
          <a:p>
            <a:r>
              <a:rPr lang="en-US" dirty="0" smtClean="0"/>
              <a:t>In this case - Windows and Linux simultaneously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Accessing Linux</a:t>
            </a:r>
            <a:endParaRPr lang="en-US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0166" y="0"/>
            <a:ext cx="7643834" cy="1104106"/>
          </a:xfrm>
        </p:spPr>
        <p:txBody>
          <a:bodyPr/>
          <a:lstStyle/>
          <a:p>
            <a:r>
              <a:rPr lang="en-US" dirty="0" smtClean="0"/>
              <a:t>Get VMware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1071546"/>
            <a:ext cx="8143932" cy="507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4957778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28728" y="0"/>
            <a:ext cx="7715272" cy="110410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Power on this virtual machine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28670"/>
            <a:ext cx="9144000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28728" y="0"/>
            <a:ext cx="7715272" cy="1104106"/>
          </a:xfrm>
        </p:spPr>
        <p:txBody>
          <a:bodyPr/>
          <a:lstStyle/>
          <a:p>
            <a:r>
              <a:rPr lang="en-US" dirty="0" smtClean="0"/>
              <a:t>Start-up Window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28670"/>
            <a:ext cx="9144000" cy="5572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28670"/>
            <a:ext cx="8229600" cy="524353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Log-in ID and Password as in instructions on lab walls</a:t>
            </a:r>
          </a:p>
          <a:p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28728" y="0"/>
            <a:ext cx="7715272" cy="1104106"/>
          </a:xfrm>
        </p:spPr>
        <p:txBody>
          <a:bodyPr/>
          <a:lstStyle/>
          <a:p>
            <a:r>
              <a:rPr lang="en-US" dirty="0" smtClean="0"/>
              <a:t>Log-in Window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7422" y="2071678"/>
            <a:ext cx="5386412" cy="4176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28794" y="0"/>
            <a:ext cx="7215206" cy="1104106"/>
          </a:xfrm>
        </p:spPr>
        <p:txBody>
          <a:bodyPr/>
          <a:lstStyle/>
          <a:p>
            <a:r>
              <a:rPr lang="en-US" dirty="0" smtClean="0"/>
              <a:t>X-Window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1000108"/>
            <a:ext cx="8786874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43042" y="0"/>
            <a:ext cx="7500958" cy="1104106"/>
          </a:xfrm>
        </p:spPr>
        <p:txBody>
          <a:bodyPr/>
          <a:lstStyle/>
          <a:p>
            <a:r>
              <a:rPr lang="en-US" dirty="0" smtClean="0"/>
              <a:t>   To Shutdown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1142984"/>
            <a:ext cx="8715404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488" y="0"/>
            <a:ext cx="6286512" cy="1104106"/>
          </a:xfrm>
        </p:spPr>
        <p:txBody>
          <a:bodyPr/>
          <a:lstStyle/>
          <a:p>
            <a:r>
              <a:rPr lang="en-US" dirty="0" smtClean="0"/>
              <a:t>Log Out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1071546"/>
            <a:ext cx="8715436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CW3">
  <a:themeElements>
    <a:clrScheme name="Custom 1">
      <a:dk1>
        <a:sysClr val="windowText" lastClr="000000"/>
      </a:dk1>
      <a:lt1>
        <a:sysClr val="window" lastClr="FFFFFF"/>
      </a:lt1>
      <a:dk2>
        <a:srgbClr val="5C0000"/>
      </a:dk2>
      <a:lt2>
        <a:srgbClr val="FEFAC9"/>
      </a:lt2>
      <a:accent1>
        <a:srgbClr val="C00000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DF76E17-4C45-4ED6-B926-849D8EB4B38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OCW3</Template>
  <TotalTime>0</TotalTime>
  <Words>283</Words>
  <Application>Microsoft Office PowerPoint</Application>
  <PresentationFormat>On-screen Show (4:3)</PresentationFormat>
  <Paragraphs>64</Paragraphs>
  <Slides>19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OCW3</vt:lpstr>
      <vt:lpstr>Accessing LINUX</vt:lpstr>
      <vt:lpstr>Accessing Linux</vt:lpstr>
      <vt:lpstr>Get VMware</vt:lpstr>
      <vt:lpstr>Power on this virtual machine</vt:lpstr>
      <vt:lpstr>Start-up Window</vt:lpstr>
      <vt:lpstr>Log-in Window</vt:lpstr>
      <vt:lpstr>X-Window</vt:lpstr>
      <vt:lpstr>   To Shutdown</vt:lpstr>
      <vt:lpstr>Log Out</vt:lpstr>
      <vt:lpstr>Log in again to continue</vt:lpstr>
      <vt:lpstr>How to Use The Linux Command Line</vt:lpstr>
      <vt:lpstr>    Getting the terminal window</vt:lpstr>
      <vt:lpstr>Slide 13</vt:lpstr>
      <vt:lpstr>To create multiple windows</vt:lpstr>
      <vt:lpstr>Basic Linux Commands</vt:lpstr>
      <vt:lpstr>How to Create a First C++ Program in Linux</vt:lpstr>
      <vt:lpstr>Compiling and Running C++ Programs</vt:lpstr>
      <vt:lpstr>Command Completion and How to Use It</vt:lpstr>
      <vt:lpstr>Questions and Answers</vt:lpstr>
    </vt:vector>
  </TitlesOfParts>
  <Manager/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2012-02-09T00:34:57Z</dcterms:created>
  <dcterms:modified xsi:type="dcterms:W3CDTF">2014-02-16T04:46:09Z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TC102202139990</vt:lpwstr>
  </property>
</Properties>
</file>